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1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9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3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4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4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4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9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676EB-83CA-401D-A0E1-06A17690BAD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70266-6CE4-4EA1-8DD4-4ABBF084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4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44299" y="1420940"/>
            <a:ext cx="7757252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rgbClr val="973942"/>
                </a:solidFill>
              </a:rPr>
              <a:t>在每一个家庭中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endParaRPr lang="en-US" b="1" dirty="0" smtClean="0"/>
          </a:p>
          <a:p>
            <a:pPr algn="ctr"/>
            <a:endParaRPr lang="en-US" sz="4800" b="1" dirty="0"/>
          </a:p>
          <a:p>
            <a:pPr algn="ctr"/>
            <a:r>
              <a:rPr lang="en-US" sz="4800" b="1" dirty="0" smtClean="0">
                <a:solidFill>
                  <a:srgbClr val="3333CC"/>
                </a:solidFill>
              </a:rPr>
              <a:t>In the circle of each home</a:t>
            </a:r>
          </a:p>
          <a:p>
            <a:pPr algn="ctr"/>
            <a:endParaRPr lang="en-US" sz="4800" b="1" dirty="0">
              <a:solidFill>
                <a:srgbClr val="3333CC"/>
              </a:solidFill>
            </a:endParaRPr>
          </a:p>
          <a:p>
            <a:pPr algn="ctr"/>
            <a:r>
              <a:rPr lang="en-US" sz="4800" b="1" dirty="0"/>
              <a:t>Hymns #386</a:t>
            </a:r>
          </a:p>
          <a:p>
            <a:pPr algn="ctr"/>
            <a:endParaRPr lang="en-US" sz="4800" b="1" dirty="0">
              <a:solidFill>
                <a:srgbClr val="33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299" y="294972"/>
            <a:ext cx="2034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(S386)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663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370909" y="285633"/>
            <a:ext cx="1452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(3/4)</a:t>
            </a:r>
            <a:endParaRPr lang="en-US" sz="4800" b="1" dirty="0"/>
          </a:p>
        </p:txBody>
      </p:sp>
      <p:sp>
        <p:nvSpPr>
          <p:cNvPr id="8" name="Rectangle 7"/>
          <p:cNvSpPr/>
          <p:nvPr/>
        </p:nvSpPr>
        <p:spPr>
          <a:xfrm>
            <a:off x="1710387" y="1402262"/>
            <a:ext cx="954528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7200" b="1" dirty="0">
                <a:solidFill>
                  <a:srgbClr val="A50021"/>
                </a:solidFill>
              </a:rPr>
              <a:t>在每一个家庭中</a:t>
            </a:r>
            <a:endParaRPr lang="en-US" altLang="zh-CN" sz="7200" b="1" dirty="0">
              <a:solidFill>
                <a:srgbClr val="A50021"/>
              </a:solidFill>
            </a:endParaRPr>
          </a:p>
          <a:p>
            <a:pPr lvl="0" algn="ctr"/>
            <a:r>
              <a:rPr lang="zh-CN" altLang="en-US" sz="7200" b="1" dirty="0">
                <a:solidFill>
                  <a:srgbClr val="A50021"/>
                </a:solidFill>
              </a:rPr>
              <a:t>需要主的大</a:t>
            </a:r>
            <a:r>
              <a:rPr lang="zh-CN" altLang="en-US" sz="7200" b="1" dirty="0" smtClean="0">
                <a:solidFill>
                  <a:srgbClr val="A50021"/>
                </a:solidFill>
              </a:rPr>
              <a:t>爱</a:t>
            </a:r>
            <a:endParaRPr lang="en-US" altLang="zh-CN" sz="7200" b="1" dirty="0" smtClean="0">
              <a:solidFill>
                <a:srgbClr val="A50021"/>
              </a:solidFill>
            </a:endParaRPr>
          </a:p>
          <a:p>
            <a:pPr lvl="0" algn="ctr"/>
            <a:endParaRPr lang="en-US" sz="4000" b="1" dirty="0"/>
          </a:p>
          <a:p>
            <a:pPr lvl="0" algn="ctr"/>
            <a:r>
              <a:rPr lang="en-US" sz="4000" b="1" dirty="0" smtClean="0">
                <a:solidFill>
                  <a:srgbClr val="3333CC"/>
                </a:solidFill>
              </a:rPr>
              <a:t>In the circle of each home,</a:t>
            </a:r>
          </a:p>
          <a:p>
            <a:pPr lvl="0" algn="ctr"/>
            <a:r>
              <a:rPr lang="en-US" sz="4000" b="1" dirty="0" smtClean="0">
                <a:solidFill>
                  <a:srgbClr val="3333CC"/>
                </a:solidFill>
              </a:rPr>
              <a:t>Lord Your love is wanted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44627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19785" y="1031872"/>
            <a:ext cx="8364789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A50021"/>
                </a:solidFill>
                <a:latin typeface="Roboto"/>
              </a:rPr>
              <a:t>多多感謝主恩典</a:t>
            </a:r>
            <a:r>
              <a:rPr lang="en-US" altLang="zh-TW" sz="7200" b="1" dirty="0">
                <a:solidFill>
                  <a:srgbClr val="A50021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A50021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A50021"/>
                </a:solidFill>
                <a:latin typeface="Roboto"/>
              </a:rPr>
              <a:t>常</a:t>
            </a:r>
            <a:r>
              <a:rPr lang="zh-TW" altLang="en-US" sz="7200" b="1" dirty="0">
                <a:solidFill>
                  <a:srgbClr val="A50021"/>
                </a:solidFill>
                <a:latin typeface="Roboto"/>
              </a:rPr>
              <a:t>念主的關懷</a:t>
            </a:r>
            <a:r>
              <a:rPr lang="en-US" altLang="zh-TW" sz="7200" b="1" dirty="0" smtClean="0">
                <a:solidFill>
                  <a:srgbClr val="A50021"/>
                </a:solidFill>
                <a:latin typeface="Roboto"/>
              </a:rPr>
              <a:t>,</a:t>
            </a:r>
          </a:p>
          <a:p>
            <a:pPr algn="ctr"/>
            <a:endParaRPr lang="en-US" sz="4000" b="1" dirty="0" smtClean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So that </a:t>
            </a:r>
            <a:r>
              <a:rPr lang="en-US" sz="4000" b="1" dirty="0" err="1" smtClean="0">
                <a:solidFill>
                  <a:srgbClr val="3333CC"/>
                </a:solidFill>
                <a:latin typeface="Roboto"/>
              </a:rPr>
              <a:t>we”ll</a:t>
            </a:r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 not take Your grace 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And our life for granted.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08967" y="1351508"/>
            <a:ext cx="9531777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若不教孩童信主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若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我不能見證主</a:t>
            </a:r>
            <a:r>
              <a:rPr lang="en-US" altLang="zh-TW" b="1" dirty="0" smtClean="0">
                <a:solidFill>
                  <a:srgbClr val="973942"/>
                </a:solidFill>
                <a:latin typeface="Roboto"/>
              </a:rPr>
              <a:t>,</a:t>
            </a:r>
            <a:endParaRPr lang="en-US" altLang="zh-TW" sz="4000" b="1" dirty="0" smtClean="0">
              <a:solidFill>
                <a:srgbClr val="973942"/>
              </a:solidFill>
              <a:latin typeface="+mj-lt"/>
            </a:endParaRPr>
          </a:p>
          <a:p>
            <a:pPr algn="ctr"/>
            <a:endParaRPr lang="en-US" altLang="zh-TW" sz="40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altLang="zh-TW" sz="4000" b="1" dirty="0" smtClean="0">
                <a:solidFill>
                  <a:srgbClr val="3333CC"/>
                </a:solidFill>
                <a:latin typeface="+mj-lt"/>
              </a:rPr>
              <a:t>Should our children fail to see</a:t>
            </a:r>
          </a:p>
          <a:p>
            <a:pPr algn="ctr"/>
            <a:r>
              <a:rPr lang="en-US" altLang="zh-TW" sz="4000" b="1" dirty="0" smtClean="0">
                <a:solidFill>
                  <a:srgbClr val="3333CC"/>
                </a:solidFill>
                <a:latin typeface="+mj-lt"/>
              </a:rPr>
              <a:t>The proofs of what we’ve taught them </a:t>
            </a:r>
            <a:endParaRPr lang="en-US" altLang="zh-TW" dirty="0" smtClean="0">
              <a:solidFill>
                <a:srgbClr val="3333CC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717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0938" y="3808904"/>
            <a:ext cx="73885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3333CC"/>
                </a:solidFill>
                <a:latin typeface="+mj-lt"/>
              </a:rPr>
              <a:t>Then we’ll lack authority,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  <a:latin typeface="+mj-lt"/>
              </a:rPr>
              <a:t>And fade like trees in autumn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66109" y="1277680"/>
            <a:ext cx="73983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生命犹如落秋叶</a:t>
            </a:r>
            <a:endParaRPr lang="en-US" altLang="zh-CN" sz="7200" b="1" dirty="0" smtClean="0">
              <a:solidFill>
                <a:srgbClr val="973942"/>
              </a:solidFill>
              <a:latin typeface="Roboto"/>
            </a:endParaRPr>
          </a:p>
          <a:p>
            <a:pPr lvl="0" algn="ctr"/>
            <a:r>
              <a:rPr lang="zh-CN" altLang="en-US" sz="7200" b="1" dirty="0">
                <a:solidFill>
                  <a:srgbClr val="973942"/>
                </a:solidFill>
                <a:latin typeface="Roboto"/>
              </a:rPr>
              <a:t>一瞬</a:t>
            </a:r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间即将全无</a:t>
            </a:r>
            <a:endParaRPr lang="en-US" altLang="zh-CN" sz="7200" b="1" dirty="0" smtClean="0">
              <a:solidFill>
                <a:srgbClr val="973942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861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15134" y="1531832"/>
            <a:ext cx="7160935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在每一個家庭中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愛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心日日增多</a:t>
            </a:r>
            <a:r>
              <a:rPr lang="en-US" altLang="zh-TW" sz="7200" b="1" dirty="0" smtClean="0">
                <a:solidFill>
                  <a:srgbClr val="973942"/>
                </a:solidFill>
                <a:latin typeface="Roboto"/>
              </a:rPr>
              <a:t>;</a:t>
            </a: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In the circle of each home,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Is affection growing?</a:t>
            </a:r>
            <a:endParaRPr lang="en-US" sz="4000" b="1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11182" y="299019"/>
            <a:ext cx="1452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(4/4)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8228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76986" y="1327901"/>
            <a:ext cx="7160935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+mn-lt"/>
              </a:rPr>
              <a:t>務使家中每一個</a:t>
            </a:r>
            <a:r>
              <a:rPr lang="en-US" altLang="zh-TW" sz="7200" b="1" dirty="0">
                <a:solidFill>
                  <a:srgbClr val="973942"/>
                </a:solidFill>
                <a:latin typeface="+mn-lt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+mn-lt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+mn-lt"/>
              </a:rPr>
              <a:t>為</a:t>
            </a:r>
            <a:r>
              <a:rPr lang="zh-TW" altLang="en-US" sz="7200" b="1" dirty="0">
                <a:solidFill>
                  <a:srgbClr val="973942"/>
                </a:solidFill>
                <a:latin typeface="+mn-lt"/>
              </a:rPr>
              <a:t>主結生命</a:t>
            </a:r>
            <a:r>
              <a:rPr lang="zh-TW" altLang="en-US" sz="7200" b="1" dirty="0" smtClean="0">
                <a:solidFill>
                  <a:srgbClr val="973942"/>
                </a:solidFill>
                <a:latin typeface="+mn-lt"/>
              </a:rPr>
              <a:t>果</a:t>
            </a:r>
            <a:r>
              <a:rPr lang="en-US" altLang="zh-TW" sz="7200" b="1" dirty="0" smtClean="0">
                <a:solidFill>
                  <a:srgbClr val="973942"/>
                </a:solidFill>
                <a:latin typeface="+mn-lt"/>
              </a:rPr>
              <a:t>.</a:t>
            </a: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Are there fruits of character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From a careful sowing?</a:t>
            </a:r>
            <a:endParaRPr lang="en-US" sz="4000" b="1" dirty="0">
              <a:solidFill>
                <a:srgbClr val="33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09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46916" y="1301587"/>
            <a:ext cx="7622600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愛中彼此互稱讚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錯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失彼此要饒恕</a:t>
            </a:r>
            <a:r>
              <a:rPr lang="en-US" altLang="zh-TW" sz="7200" b="1" dirty="0" smtClean="0">
                <a:solidFill>
                  <a:srgbClr val="973942"/>
                </a:solidFill>
                <a:latin typeface="Roboto"/>
              </a:rPr>
              <a:t>.</a:t>
            </a: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Do we praise the good we see,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+mj-lt"/>
              </a:rPr>
              <a:t>And pardon others’ sinning?</a:t>
            </a:r>
            <a:endParaRPr lang="en-US" sz="4000" b="1" dirty="0">
              <a:solidFill>
                <a:srgbClr val="33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79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58239" y="4062872"/>
            <a:ext cx="82189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Are our branches blossom filled 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Like trees at spring’s beginning?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2981" y="1286916"/>
            <a:ext cx="76846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生命如春天来临</a:t>
            </a:r>
            <a:endParaRPr lang="en-US" altLang="zh-CN" sz="7200" b="1" dirty="0" smtClean="0">
              <a:solidFill>
                <a:srgbClr val="973942"/>
              </a:solidFill>
              <a:latin typeface="Roboto"/>
            </a:endParaRPr>
          </a:p>
          <a:p>
            <a:pPr lvl="0" algn="ctr"/>
            <a:r>
              <a:rPr lang="zh-CN" altLang="en-US" sz="7200" b="1" dirty="0">
                <a:solidFill>
                  <a:srgbClr val="973942"/>
                </a:solidFill>
                <a:latin typeface="Roboto"/>
              </a:rPr>
              <a:t>新</a:t>
            </a:r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叶绿芽长满树</a:t>
            </a:r>
            <a:endParaRPr lang="en-US" altLang="zh-CN" sz="7200" b="1" dirty="0" smtClean="0">
              <a:solidFill>
                <a:srgbClr val="973942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984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30496" y="1157801"/>
            <a:ext cx="6647974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rgbClr val="973942"/>
                </a:solidFill>
              </a:rPr>
              <a:t>在每一个家庭中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r>
              <a:rPr lang="zh-CN" altLang="en-US" sz="7200" b="1" dirty="0" smtClean="0">
                <a:solidFill>
                  <a:srgbClr val="973942"/>
                </a:solidFill>
              </a:rPr>
              <a:t>需要主的大爱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endParaRPr lang="en-US" sz="7200" b="1" dirty="0"/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In the circle of each home,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Lord Your love is needed;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69534" y="326804"/>
            <a:ext cx="1042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1/4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9287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39765" y="1263523"/>
            <a:ext cx="6912469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rgbClr val="973942"/>
                </a:solidFill>
              </a:rPr>
              <a:t>若将主放在一边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r>
              <a:rPr lang="zh-CN" altLang="en-US" sz="7200" b="1" dirty="0">
                <a:solidFill>
                  <a:srgbClr val="973942"/>
                </a:solidFill>
              </a:rPr>
              <a:t>家</a:t>
            </a:r>
            <a:r>
              <a:rPr lang="zh-CN" altLang="en-US" sz="7200" b="1" dirty="0" smtClean="0">
                <a:solidFill>
                  <a:srgbClr val="973942"/>
                </a:solidFill>
              </a:rPr>
              <a:t>庭必受损害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/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For that fragile circle bends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When You are </a:t>
            </a:r>
            <a:r>
              <a:rPr lang="en-US" sz="4000" b="1" dirty="0" err="1" smtClean="0">
                <a:solidFill>
                  <a:srgbClr val="3333CC"/>
                </a:solidFill>
              </a:rPr>
              <a:t>unheaded</a:t>
            </a:r>
            <a:r>
              <a:rPr lang="en-US" sz="4000" b="1" dirty="0" smtClean="0">
                <a:solidFill>
                  <a:srgbClr val="3333CC"/>
                </a:solidFill>
              </a:rPr>
              <a:t>.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9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206" y="0"/>
            <a:ext cx="1225120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6837" y="1164379"/>
            <a:ext cx="727635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rgbClr val="973942"/>
                </a:solidFill>
              </a:rPr>
              <a:t>若常争吵不和睦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r>
              <a:rPr lang="zh-CN" altLang="en-US" sz="7200" b="1" dirty="0">
                <a:solidFill>
                  <a:srgbClr val="973942"/>
                </a:solidFill>
              </a:rPr>
              <a:t>亲</a:t>
            </a:r>
            <a:r>
              <a:rPr lang="zh-CN" altLang="en-US" sz="7200" b="1" dirty="0" smtClean="0">
                <a:solidFill>
                  <a:srgbClr val="973942"/>
                </a:solidFill>
              </a:rPr>
              <a:t>密欢喜必中断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algn="ctr"/>
            <a:endParaRPr lang="en-US" sz="7200" b="1" dirty="0"/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For that human circle breaks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With our prolonged defiance,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9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206" y="0"/>
            <a:ext cx="12251206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2935" y="4220436"/>
            <a:ext cx="75408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And we stand like winter trees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Made bare by self reliance.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8218" y="1286916"/>
            <a:ext cx="7915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7200" b="1" dirty="0" smtClean="0">
                <a:solidFill>
                  <a:srgbClr val="973942"/>
                </a:solidFill>
              </a:rPr>
              <a:t>犹如严冬枯树干</a:t>
            </a:r>
            <a:endParaRPr lang="en-US" altLang="zh-CN" sz="7200" b="1" dirty="0" smtClean="0">
              <a:solidFill>
                <a:srgbClr val="973942"/>
              </a:solidFill>
            </a:endParaRPr>
          </a:p>
          <a:p>
            <a:pPr lvl="0" algn="ctr"/>
            <a:r>
              <a:rPr lang="zh-CN" altLang="en-US" sz="7200" b="1" dirty="0">
                <a:solidFill>
                  <a:srgbClr val="973942"/>
                </a:solidFill>
              </a:rPr>
              <a:t>孤</a:t>
            </a:r>
            <a:r>
              <a:rPr lang="zh-CN" altLang="en-US" sz="7200" b="1" dirty="0" smtClean="0">
                <a:solidFill>
                  <a:srgbClr val="973942"/>
                </a:solidFill>
              </a:rPr>
              <a:t>立自持抵御寒</a:t>
            </a:r>
            <a:endParaRPr lang="en-US" altLang="zh-CN" sz="7200" b="1" dirty="0" smtClean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35507" y="1419467"/>
            <a:ext cx="7160935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在每一個家庭中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主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是堅固基礎</a:t>
            </a:r>
            <a:r>
              <a:rPr lang="en-US" altLang="zh-TW" sz="7200" b="1" dirty="0" smtClean="0">
                <a:solidFill>
                  <a:srgbClr val="973942"/>
                </a:solidFill>
                <a:latin typeface="Roboto"/>
              </a:rPr>
              <a:t>;</a:t>
            </a: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In the circle of each home,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Be our strong foundation;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81473" y="318154"/>
            <a:ext cx="1452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(2/4)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7612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46338" y="1314744"/>
            <a:ext cx="8247771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不論在任何環境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時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刻需要恩</a:t>
            </a:r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主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Lord we need Your wisdom there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In each situation.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8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73398" y="1252148"/>
            <a:ext cx="7160935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學習主耶穌榜樣</a:t>
            </a:r>
            <a:r>
              <a:rPr lang="en-US" altLang="zh-TW" sz="7200" b="1" dirty="0">
                <a:solidFill>
                  <a:srgbClr val="973942"/>
                </a:solidFill>
                <a:latin typeface="Roboto"/>
              </a:rPr>
              <a:t>, </a:t>
            </a:r>
            <a:endParaRPr lang="en-US" altLang="zh-TW" sz="7200" b="1" dirty="0" smtClean="0">
              <a:solidFill>
                <a:srgbClr val="973942"/>
              </a:solidFill>
              <a:latin typeface="Roboto"/>
            </a:endParaRPr>
          </a:p>
          <a:p>
            <a:pPr algn="ctr"/>
            <a:r>
              <a:rPr lang="zh-TW" altLang="en-US" sz="7200" b="1" dirty="0" smtClean="0">
                <a:solidFill>
                  <a:srgbClr val="973942"/>
                </a:solidFill>
                <a:latin typeface="Roboto"/>
              </a:rPr>
              <a:t>彼</a:t>
            </a:r>
            <a:r>
              <a:rPr lang="zh-TW" altLang="en-US" sz="7200" b="1" dirty="0">
                <a:solidFill>
                  <a:srgbClr val="973942"/>
                </a:solidFill>
                <a:latin typeface="Roboto"/>
              </a:rPr>
              <a:t>此相愛相扶助</a:t>
            </a:r>
            <a:r>
              <a:rPr lang="en-US" altLang="zh-TW" sz="7200" b="1" dirty="0" smtClean="0">
                <a:solidFill>
                  <a:srgbClr val="973942"/>
                </a:solidFill>
                <a:latin typeface="Roboto"/>
              </a:rPr>
              <a:t>,</a:t>
            </a:r>
          </a:p>
          <a:p>
            <a:pPr algn="ctr"/>
            <a:endParaRPr lang="en-US" sz="7200" b="1" dirty="0">
              <a:solidFill>
                <a:schemeClr val="tx1"/>
              </a:solidFill>
              <a:latin typeface="Roboto"/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If we have Your surer pace,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  <a:latin typeface="Roboto"/>
              </a:rPr>
              <a:t>We’ll march as to a dreamer.</a:t>
            </a:r>
            <a:endParaRPr lang="en-US" sz="4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96938" y="3917035"/>
            <a:ext cx="72875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Then our lives will fruitful be,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Like trees we see in summer.</a:t>
            </a:r>
            <a:endParaRPr lang="en-US" sz="4000" b="1" dirty="0">
              <a:solidFill>
                <a:srgbClr val="33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2930" y="1314626"/>
            <a:ext cx="76015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生命必如夏日树</a:t>
            </a:r>
            <a:r>
              <a:rPr lang="en-US" altLang="zh-TW" sz="7200" b="1" dirty="0" smtClean="0">
                <a:solidFill>
                  <a:srgbClr val="973942"/>
                </a:solidFill>
                <a:latin typeface="Roboto"/>
              </a:rPr>
              <a:t>,</a:t>
            </a:r>
          </a:p>
          <a:p>
            <a:pPr lvl="0" algn="ctr"/>
            <a:r>
              <a:rPr lang="zh-CN" altLang="en-US" sz="7200" b="1" dirty="0" smtClean="0">
                <a:solidFill>
                  <a:srgbClr val="973942"/>
                </a:solidFill>
                <a:latin typeface="Roboto"/>
              </a:rPr>
              <a:t>能结满果子为主</a:t>
            </a:r>
            <a:endParaRPr lang="en-US" altLang="zh-TW" sz="7200" b="1" dirty="0">
              <a:solidFill>
                <a:srgbClr val="973942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8165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452</Words>
  <Application>Microsoft Office PowerPoint</Application>
  <PresentationFormat>Widescreen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等线</vt:lpstr>
      <vt:lpstr>新細明體</vt:lpstr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Shen, Chi</dc:creator>
  <cp:lastModifiedBy>Shen, Chi</cp:lastModifiedBy>
  <cp:revision>1</cp:revision>
  <dcterms:created xsi:type="dcterms:W3CDTF">2025-06-26T16:24:02Z</dcterms:created>
  <dcterms:modified xsi:type="dcterms:W3CDTF">2025-06-26T16:25:04Z</dcterms:modified>
</cp:coreProperties>
</file>